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62" r:id="rId2"/>
    <p:sldId id="265" r:id="rId3"/>
    <p:sldId id="263" r:id="rId4"/>
    <p:sldId id="279" r:id="rId5"/>
    <p:sldId id="296" r:id="rId6"/>
    <p:sldId id="297" r:id="rId7"/>
    <p:sldId id="298" r:id="rId8"/>
    <p:sldId id="299" r:id="rId9"/>
    <p:sldId id="293" r:id="rId10"/>
    <p:sldId id="295" r:id="rId11"/>
    <p:sldId id="268" r:id="rId12"/>
    <p:sldId id="266" r:id="rId13"/>
    <p:sldId id="271" r:id="rId14"/>
    <p:sldId id="272" r:id="rId15"/>
    <p:sldId id="270" r:id="rId16"/>
    <p:sldId id="267" r:id="rId17"/>
    <p:sldId id="273" r:id="rId18"/>
    <p:sldId id="276" r:id="rId19"/>
    <p:sldId id="290" r:id="rId20"/>
    <p:sldId id="277" r:id="rId21"/>
    <p:sldId id="278" r:id="rId22"/>
    <p:sldId id="280" r:id="rId23"/>
    <p:sldId id="282" r:id="rId24"/>
    <p:sldId id="281" r:id="rId25"/>
    <p:sldId id="284" r:id="rId26"/>
    <p:sldId id="283" r:id="rId27"/>
    <p:sldId id="285" r:id="rId28"/>
    <p:sldId id="286" r:id="rId29"/>
    <p:sldId id="287" r:id="rId30"/>
    <p:sldId id="288" r:id="rId31"/>
    <p:sldId id="291" r:id="rId32"/>
    <p:sldId id="289" r:id="rId33"/>
    <p:sldId id="294" r:id="rId34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09B"/>
    <a:srgbClr val="4E5B99"/>
    <a:srgbClr val="B7B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howGuides="1">
      <p:cViewPr varScale="1">
        <p:scale>
          <a:sx n="120" d="100"/>
          <a:sy n="120" d="100"/>
        </p:scale>
        <p:origin x="432" y="96"/>
      </p:cViewPr>
      <p:guideLst>
        <p:guide orient="horz" pos="1800"/>
        <p:guide orient="horz" pos="288"/>
        <p:guide orient="horz" pos="3312"/>
        <p:guide orient="horz" pos="855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08/03/2022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827089" y="1"/>
            <a:ext cx="7489825" cy="457729"/>
          </a:xfrm>
          <a:noFill/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27088" y="457729"/>
            <a:ext cx="7489825" cy="479558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OASYS-Power transport | HERCULES2022</a:t>
            </a:r>
            <a:endParaRPr lang="en-US" noProof="0" dirty="0"/>
          </a:p>
        </p:txBody>
      </p:sp>
      <p:pic>
        <p:nvPicPr>
          <p:cNvPr id="9" name="Image 8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417500"/>
            <a:ext cx="7200000" cy="28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915000"/>
            <a:ext cx="5612400" cy="2970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915000"/>
            <a:ext cx="2574000" cy="2970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logo_texte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168056" y="5067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805272"/>
            <a:ext cx="8236800" cy="43319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5587803"/>
            <a:ext cx="611560" cy="127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26/07/2013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630001" y="5402791"/>
            <a:ext cx="6120000" cy="17707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OASYS-Power transport | HERCULES2022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98001" y="5402865"/>
            <a:ext cx="413559" cy="177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6"/>
        </a:buClr>
        <a:buSzPct val="80000"/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0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More…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33198" y="2703611"/>
            <a:ext cx="16776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401372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07" y="2425452"/>
            <a:ext cx="2982268" cy="2009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5125" y="851728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878" y="913284"/>
            <a:ext cx="6157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Source spectrum (Photon flux or power vs Energy)</a:t>
            </a:r>
            <a:endParaRPr lang="en-US" sz="1600" dirty="0">
              <a:solidFill>
                <a:srgbClr val="0026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23907"/>
            <a:ext cx="3005847" cy="2441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764" y="2802756"/>
            <a:ext cx="2034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bending magnet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300192" y="1326503"/>
            <a:ext cx="2429867" cy="3562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7915" y="2590554"/>
            <a:ext cx="84875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  </a:t>
            </a:r>
            <a:r>
              <a:rPr lang="en-US" sz="1200" dirty="0">
                <a:solidFill>
                  <a:srgbClr val="002060"/>
                </a:solidFill>
              </a:rPr>
              <a:t>Wiggler</a:t>
            </a:r>
            <a:endParaRPr lang="en-GB" sz="12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3387483"/>
            <a:ext cx="77806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Bending </a:t>
            </a:r>
          </a:p>
          <a:p>
            <a:r>
              <a:rPr lang="en-US" sz="1200" dirty="0">
                <a:solidFill>
                  <a:srgbClr val="00B050"/>
                </a:solidFill>
              </a:rPr>
              <a:t>magnet</a:t>
            </a:r>
            <a:endParaRPr lang="en-GB" sz="11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458566" y="3058885"/>
            <a:ext cx="810129" cy="22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04048" y="2496547"/>
            <a:ext cx="739350" cy="159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078684" y="2470872"/>
            <a:ext cx="84875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Undulator</a:t>
            </a:r>
            <a:endParaRPr lang="en-GB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1276"/>
            <a:ext cx="2774259" cy="107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141" y="697260"/>
            <a:ext cx="3344606" cy="263052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3341472"/>
            <a:ext cx="2701887" cy="2149567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323817" y="2980902"/>
            <a:ext cx="360040" cy="36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2421" y="42081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58" y="3105106"/>
            <a:ext cx="3078069" cy="2281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7630" y="41122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414" y="1056578"/>
            <a:ext cx="515498" cy="570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19" y="897251"/>
            <a:ext cx="2755894" cy="206692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084168" y="1710705"/>
            <a:ext cx="432048" cy="139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692173" y="4112223"/>
            <a:ext cx="264068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591935" y="3755895"/>
            <a:ext cx="193663" cy="518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ángulo 17"/>
          <p:cNvSpPr/>
          <p:nvPr/>
        </p:nvSpPr>
        <p:spPr>
          <a:xfrm>
            <a:off x="6429269" y="3630373"/>
            <a:ext cx="756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~50 eV</a:t>
            </a:r>
          </a:p>
        </p:txBody>
      </p:sp>
      <p:sp>
        <p:nvSpPr>
          <p:cNvPr id="67" name="Rectángulo 17"/>
          <p:cNvSpPr/>
          <p:nvPr/>
        </p:nvSpPr>
        <p:spPr>
          <a:xfrm>
            <a:off x="5911723" y="639221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harmonic</a:t>
            </a:r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227" y="1100524"/>
            <a:ext cx="4309467" cy="34348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5" y="1028610"/>
            <a:ext cx="648072" cy="69549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283505"/>
            <a:ext cx="4111699" cy="327791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7164288" y="1405008"/>
            <a:ext cx="1352550" cy="533477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 (gap)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5" y="1231453"/>
            <a:ext cx="1881596" cy="26214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46829" y="1040075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21249" y="1857572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617088" y="1674829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686404" y="1708019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85779" y="1532292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671232" y="1894030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71232" y="787086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01674" y="1191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9466" y="118334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9024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426824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951151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4846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484685" y="202940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923100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426824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61992" y="205369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65169" y="202940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64238" y="116771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699172" y="11640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203154" y="115874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747965" y="115140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736080" y="200520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181403" y="2022700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647869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123542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9041" y="202325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190049" y="1572065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7064027" y="1723971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945651" y="1483895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922676" y="1890686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blipFill>
                <a:blip r:embed="rId5"/>
                <a:stretch>
                  <a:fillRect l="-1474" t="-2222" r="-2948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345" y="3046232"/>
            <a:ext cx="2997579" cy="2085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820" y="3372628"/>
            <a:ext cx="800100" cy="981075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3240101" y="3649588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OASYS-Power transport | HERCULES2022</a:t>
            </a:r>
          </a:p>
        </p:txBody>
      </p:sp>
      <p:grpSp>
        <p:nvGrpSpPr>
          <p:cNvPr id="15" name="Grupo 12"/>
          <p:cNvGrpSpPr/>
          <p:nvPr/>
        </p:nvGrpSpPr>
        <p:grpSpPr>
          <a:xfrm>
            <a:off x="917332" y="1015400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891752" y="1832897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287591" y="1650154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56907" y="1683344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56282" y="1507617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1735" y="1869355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1735" y="762411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8365" y="2726832"/>
            <a:ext cx="1011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Reducing </a:t>
            </a:r>
          </a:p>
          <a:p>
            <a:r>
              <a:rPr lang="en-US" sz="1400" i="1" dirty="0"/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72177" y="116705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309969" y="115866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729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097327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621654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1551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155188" y="2004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93603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097327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532495" y="202902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35672" y="200473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834741" y="114303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369675" y="113935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73657" y="113407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418468" y="112672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06583" y="198053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2851906" y="1998025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318372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794045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544" y="199857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860552" y="1547390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734530" y="1699296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16154" y="1459220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593179" y="1866011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blipFill>
                <a:blip r:embed="rId4"/>
                <a:stretch>
                  <a:fillRect l="-1456" t="-2222" r="-2913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225262" y="2987372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109" y="1114766"/>
            <a:ext cx="3855749" cy="384809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2237" y="2829801"/>
            <a:ext cx="1422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incrementing 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178717" y="2722079"/>
            <a:ext cx="1220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larger wavelength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2896867" y="2987041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936" y="3563919"/>
            <a:ext cx="800100" cy="981075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1306214" y="2461106"/>
            <a:ext cx="486190" cy="94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64229" y="2342006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30553" y="2369947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75856" y="1680189"/>
            <a:ext cx="5688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Undulator power density (</a:t>
            </a:r>
            <a:r>
              <a:rPr lang="en-US" sz="1600" i="1" dirty="0">
                <a:solidFill>
                  <a:srgbClr val="002060"/>
                </a:solidFill>
              </a:rPr>
              <a:t>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Undulator spectral flux density (</a:t>
            </a:r>
            <a:r>
              <a:rPr lang="en-US" sz="1600" i="1" dirty="0">
                <a:solidFill>
                  <a:srgbClr val="002060"/>
                </a:solidFill>
              </a:rPr>
              <a:t>flux/power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E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Wiggler spectral flux density (</a:t>
            </a:r>
            <a:r>
              <a:rPr lang="en-US" sz="1600" i="1" dirty="0">
                <a:solidFill>
                  <a:srgbClr val="002060"/>
                </a:solidFill>
              </a:rPr>
              <a:t>flux/power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E)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727200" y="1705372"/>
            <a:ext cx="2036721" cy="298597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691680" y="1849388"/>
            <a:ext cx="1584176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 flipV="1">
            <a:off x="2111607" y="2308281"/>
            <a:ext cx="1164249" cy="27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665413" y="3299577"/>
            <a:ext cx="1682451" cy="37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71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042840" y="697761"/>
            <a:ext cx="920067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956376" y="875443"/>
            <a:ext cx="955624" cy="79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940" y="91080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Undulator spectral flux density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 (</a:t>
            </a:r>
            <a:r>
              <a:rPr lang="en-US" sz="1600" i="1" dirty="0">
                <a:solidFill>
                  <a:srgbClr val="002060"/>
                </a:solidFill>
              </a:rPr>
              <a:t>flux/power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E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96023" y="947887"/>
            <a:ext cx="303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Wiggler spectral flux density</a:t>
            </a:r>
          </a:p>
          <a:p>
            <a:r>
              <a:rPr lang="en-US" dirty="0">
                <a:solidFill>
                  <a:srgbClr val="002060"/>
                </a:solidFill>
              </a:rPr>
              <a:t> (</a:t>
            </a:r>
            <a:r>
              <a:rPr lang="en-US" i="1" dirty="0">
                <a:solidFill>
                  <a:srgbClr val="002060"/>
                </a:solidFill>
              </a:rPr>
              <a:t>flux/power</a:t>
            </a:r>
            <a:r>
              <a:rPr lang="en-US" dirty="0">
                <a:solidFill>
                  <a:srgbClr val="002060"/>
                </a:solidFill>
              </a:rPr>
              <a:t> vs </a:t>
            </a:r>
            <a:r>
              <a:rPr lang="en-US" i="1" dirty="0">
                <a:solidFill>
                  <a:srgbClr val="002060"/>
                </a:solidFill>
              </a:rPr>
              <a:t>x, y, E)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220072" y="2018001"/>
            <a:ext cx="3579596" cy="222733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4293" y="1734184"/>
            <a:ext cx="4023517" cy="2481369"/>
            <a:chOff x="4570176" y="1273172"/>
            <a:chExt cx="4023517" cy="24813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y</a:t>
              </a:r>
              <a:endParaRPr lang="en-GB" sz="14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E</a:t>
              </a:r>
              <a:endParaRPr lang="en-GB" sz="12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Photon flux</a:t>
              </a:r>
              <a:endParaRPr lang="en-GB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1000              5000                    10000                   15000                     20000</a:t>
              </a:r>
              <a:endParaRPr lang="en-GB" sz="7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90" y="344676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</a:t>
              </a:r>
              <a:endParaRPr lang="en-GB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2924" y="2039935"/>
            <a:ext cx="8622471" cy="33654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2060"/>
                </a:solidFill>
              </a:rPr>
              <a:t>Modelling synchrotron radiation beamlines with</a:t>
            </a:r>
          </a:p>
          <a:p>
            <a:pPr algn="ctr"/>
            <a:r>
              <a:rPr lang="en-US" sz="2667" b="1" dirty="0">
                <a:solidFill>
                  <a:srgbClr val="002060"/>
                </a:solidFill>
              </a:rPr>
              <a:t>OASYS</a:t>
            </a:r>
          </a:p>
          <a:p>
            <a:pPr algn="ctr"/>
            <a:r>
              <a:rPr lang="en-US" sz="2667" b="1" dirty="0">
                <a:solidFill>
                  <a:srgbClr val="002060"/>
                </a:solidFill>
              </a:rPr>
              <a:t> </a:t>
            </a:r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2000" b="1" dirty="0">
                <a:solidFill>
                  <a:srgbClr val="002060"/>
                </a:solidFill>
              </a:rPr>
              <a:t>Transport of photons in a Beamline</a:t>
            </a:r>
          </a:p>
          <a:p>
            <a:pPr algn="ctr"/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1667" dirty="0"/>
              <a:t>Manuel Sanchez del Rio</a:t>
            </a:r>
          </a:p>
          <a:p>
            <a:pPr algn="ctr"/>
            <a:r>
              <a:rPr lang="en-US" sz="1100" dirty="0"/>
              <a:t>srio@esrf.fr</a:t>
            </a:r>
          </a:p>
          <a:p>
            <a:pPr algn="ctr"/>
            <a:endParaRPr lang="en-US" sz="1667" dirty="0"/>
          </a:p>
          <a:p>
            <a:pPr algn="ctr"/>
            <a:r>
              <a:rPr lang="en-US" sz="1333" dirty="0"/>
              <a:t>Advanced Analysis &amp; Precision Unit, MEG/ISDD, ESRF</a:t>
            </a:r>
          </a:p>
          <a:p>
            <a:pPr algn="ctr"/>
            <a:endParaRPr lang="en-US" sz="1167" dirty="0"/>
          </a:p>
          <a:p>
            <a:pPr algn="ctr"/>
            <a:r>
              <a:rPr lang="en-US" sz="1167" dirty="0"/>
              <a:t>March 15</a:t>
            </a:r>
            <a:r>
              <a:rPr lang="en-US" sz="1167" baseline="30000" dirty="0"/>
              <a:t>th</a:t>
            </a:r>
            <a:r>
              <a:rPr lang="en-US" sz="1167" dirty="0"/>
              <a:t> &amp; 17</a:t>
            </a:r>
            <a:r>
              <a:rPr lang="en-US" sz="1167" baseline="30000" dirty="0"/>
              <a:t>th</a:t>
            </a:r>
            <a:r>
              <a:rPr lang="en-US" sz="1167" dirty="0"/>
              <a:t> 2022</a:t>
            </a:r>
          </a:p>
          <a:p>
            <a:pPr algn="ctr"/>
            <a:endParaRPr lang="en-US" sz="1167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46079" y="86785"/>
            <a:ext cx="6864000" cy="414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z="833"/>
              <a:t>OASYS-Power transport | HERCULES2022</a:t>
            </a:r>
            <a:endParaRPr lang="fr-FR" sz="83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409228"/>
            <a:ext cx="1656184" cy="529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90" y="500785"/>
            <a:ext cx="2656137" cy="1593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4199B5D-EA60-40DA-90AC-100F34D76461}"/>
              </a:ext>
            </a:extLst>
          </p:cNvPr>
          <p:cNvGrpSpPr/>
          <p:nvPr/>
        </p:nvGrpSpPr>
        <p:grpSpPr>
          <a:xfrm>
            <a:off x="6928050" y="2647946"/>
            <a:ext cx="1944216" cy="2478422"/>
            <a:chOff x="6928050" y="2647946"/>
            <a:chExt cx="1944216" cy="2478422"/>
          </a:xfrm>
        </p:grpSpPr>
        <p:sp>
          <p:nvSpPr>
            <p:cNvPr id="9" name="TextBox 8"/>
            <p:cNvSpPr txBox="1"/>
            <p:nvPr/>
          </p:nvSpPr>
          <p:spPr>
            <a:xfrm>
              <a:off x="6959144" y="4603007"/>
              <a:ext cx="18820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9D09B"/>
                  </a:solidFill>
                </a:rPr>
                <a:t>shadowOui</a:t>
              </a:r>
              <a:endParaRPr lang="en-US" sz="2400" b="1" dirty="0">
                <a:solidFill>
                  <a:srgbClr val="F9D09B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928050" y="4541312"/>
              <a:ext cx="1944216" cy="585056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360294-FAF8-4788-BC40-BE2D4C130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1860" y="2647946"/>
              <a:ext cx="1213008" cy="1780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power density (</a:t>
            </a:r>
            <a:r>
              <a:rPr lang="en-US" sz="2400" i="1" cap="none" dirty="0"/>
              <a:t>Power</a:t>
            </a:r>
            <a:r>
              <a:rPr lang="en-US" sz="2400" cap="none" dirty="0"/>
              <a:t> vs </a:t>
            </a:r>
            <a:r>
              <a:rPr lang="en-US" sz="2400" i="1" cap="none" dirty="0"/>
              <a:t>x, y</a:t>
            </a:r>
            <a:r>
              <a:rPr lang="en-US" sz="2400" cap="none" dirty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57" y="1230433"/>
            <a:ext cx="1477466" cy="1199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91" y="2237007"/>
            <a:ext cx="3432376" cy="27480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417" y="722456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For example, this tool is very useful to get the heat load on a slit:</a:t>
            </a:r>
          </a:p>
        </p:txBody>
      </p:sp>
      <p:grpSp>
        <p:nvGrpSpPr>
          <p:cNvPr id="14" name="Grupo 12"/>
          <p:cNvGrpSpPr/>
          <p:nvPr/>
        </p:nvGrpSpPr>
        <p:grpSpPr>
          <a:xfrm>
            <a:off x="858050" y="3681935"/>
            <a:ext cx="1470437" cy="290218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858050" y="4037783"/>
            <a:ext cx="1470437" cy="290218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524466" y="3856409"/>
            <a:ext cx="4379613" cy="1601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900774" y="3772820"/>
            <a:ext cx="1201008" cy="293008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547664" y="3982239"/>
            <a:ext cx="5550813" cy="452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822166" y="3380092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undulator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66004" y="2413124"/>
            <a:ext cx="1511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Water cooled beamline slit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884411"/>
            <a:ext cx="1145909" cy="7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power density (</a:t>
            </a:r>
            <a:r>
              <a:rPr lang="en-US" sz="2400" i="1" cap="none" dirty="0"/>
              <a:t>Power</a:t>
            </a:r>
            <a:r>
              <a:rPr lang="en-US" sz="2400" cap="none" dirty="0"/>
              <a:t> vs </a:t>
            </a:r>
            <a:r>
              <a:rPr lang="en-US" sz="2400" i="1" cap="none" dirty="0"/>
              <a:t>x, y</a:t>
            </a:r>
            <a:r>
              <a:rPr lang="en-US" sz="2400" cap="none" dirty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97260"/>
            <a:ext cx="745347" cy="46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6912" y="737970"/>
            <a:ext cx="7088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 most of the beamlines at the ESRF the are horizontal slits at 16 m from the source: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" y="1514212"/>
            <a:ext cx="4088937" cy="25983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475656" y="4864672"/>
            <a:ext cx="93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73" y="4428776"/>
            <a:ext cx="356235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128" y="4487401"/>
            <a:ext cx="106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 beam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47" y="1514211"/>
            <a:ext cx="4470079" cy="28168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36407" y="1232493"/>
            <a:ext cx="3254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Project over the slit surface (2</a:t>
            </a:r>
            <a:r>
              <a:rPr lang="en-US" sz="1400" baseline="30000" dirty="0">
                <a:solidFill>
                  <a:srgbClr val="002060"/>
                </a:solidFill>
              </a:rPr>
              <a:t>o</a:t>
            </a:r>
            <a:r>
              <a:rPr lang="en-US" sz="1400" dirty="0">
                <a:solidFill>
                  <a:srgbClr val="002060"/>
                </a:solidFill>
              </a:rPr>
              <a:t> angle)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470" y="1256380"/>
            <a:ext cx="2404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Perpendicular to the beam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33695" y="4107631"/>
            <a:ext cx="394863" cy="43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11167" y="4479461"/>
            <a:ext cx="106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element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07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89" y="1796457"/>
            <a:ext cx="467432" cy="28105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14" y="1666865"/>
            <a:ext cx="413438" cy="274652"/>
          </a:xfrm>
          <a:prstGeom prst="rect">
            <a:avLst/>
          </a:prstGeom>
        </p:spPr>
      </p:pic>
      <p:sp>
        <p:nvSpPr>
          <p:cNvPr id="69" name="Cube 68"/>
          <p:cNvSpPr/>
          <p:nvPr/>
        </p:nvSpPr>
        <p:spPr>
          <a:xfrm rot="19705693">
            <a:off x="4648929" y="1791388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be 58"/>
          <p:cNvSpPr/>
          <p:nvPr/>
        </p:nvSpPr>
        <p:spPr>
          <a:xfrm rot="20838084">
            <a:off x="3499811" y="1983083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2717611" y="18899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2753431" y="20304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1860043" y="2034804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24223" y="1894264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Optical components that could be present in a beamline:</a:t>
            </a:r>
          </a:p>
        </p:txBody>
      </p:sp>
      <p:grpSp>
        <p:nvGrpSpPr>
          <p:cNvPr id="14" name="Grupo 12"/>
          <p:cNvGrpSpPr/>
          <p:nvPr/>
        </p:nvGrpSpPr>
        <p:grpSpPr>
          <a:xfrm>
            <a:off x="925335" y="1894264"/>
            <a:ext cx="478522" cy="113267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926725" y="2039476"/>
            <a:ext cx="489773" cy="121787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06943" y="2023386"/>
            <a:ext cx="2577933" cy="9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458409" y="1629283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6932" y="1936983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70281" y="1920254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 17"/>
          <p:cNvSpPr/>
          <p:nvPr/>
        </p:nvSpPr>
        <p:spPr>
          <a:xfrm>
            <a:off x="1626049" y="1353181"/>
            <a:ext cx="949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Front end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610320" y="19326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2763669" y="19159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be 12"/>
          <p:cNvSpPr/>
          <p:nvPr/>
        </p:nvSpPr>
        <p:spPr>
          <a:xfrm>
            <a:off x="2289546" y="1907361"/>
            <a:ext cx="72008" cy="216024"/>
          </a:xfrm>
          <a:prstGeom prst="cube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/>
          <p:cNvSpPr/>
          <p:nvPr/>
        </p:nvSpPr>
        <p:spPr>
          <a:xfrm rot="16200000">
            <a:off x="2032003" y="1422812"/>
            <a:ext cx="137393" cy="6414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ángulo 17"/>
          <p:cNvSpPr/>
          <p:nvPr/>
        </p:nvSpPr>
        <p:spPr>
          <a:xfrm>
            <a:off x="933194" y="2322364"/>
            <a:ext cx="1242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Water-cooled</a:t>
            </a:r>
          </a:p>
          <a:p>
            <a:r>
              <a:rPr lang="en-US" sz="1400" dirty="0"/>
              <a:t>slits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617338" y="2190087"/>
            <a:ext cx="259829" cy="21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2325551" y="2195526"/>
            <a:ext cx="95873" cy="25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02878" y="1895281"/>
            <a:ext cx="1027351" cy="2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be 61"/>
          <p:cNvSpPr/>
          <p:nvPr/>
        </p:nvSpPr>
        <p:spPr>
          <a:xfrm rot="20838084">
            <a:off x="3789733" y="1788518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Connector 62"/>
          <p:cNvCxnSpPr>
            <a:endCxn id="62" idx="3"/>
          </p:cNvCxnSpPr>
          <p:nvPr/>
        </p:nvCxnSpPr>
        <p:spPr>
          <a:xfrm flipV="1">
            <a:off x="3680984" y="1913320"/>
            <a:ext cx="288291" cy="111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ángulo 17"/>
          <p:cNvSpPr/>
          <p:nvPr/>
        </p:nvSpPr>
        <p:spPr>
          <a:xfrm>
            <a:off x="2165250" y="2387573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Windows</a:t>
            </a:r>
          </a:p>
        </p:txBody>
      </p:sp>
      <p:sp>
        <p:nvSpPr>
          <p:cNvPr id="66" name="Rectángulo 17"/>
          <p:cNvSpPr/>
          <p:nvPr/>
        </p:nvSpPr>
        <p:spPr>
          <a:xfrm>
            <a:off x="2664234" y="135513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Primary slits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4876106" y="1915929"/>
            <a:ext cx="1437650" cy="40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be 72"/>
          <p:cNvSpPr/>
          <p:nvPr/>
        </p:nvSpPr>
        <p:spPr>
          <a:xfrm rot="19705693">
            <a:off x="4724044" y="1822473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ángulo 17"/>
          <p:cNvSpPr/>
          <p:nvPr/>
        </p:nvSpPr>
        <p:spPr>
          <a:xfrm>
            <a:off x="3491880" y="2233424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Primary mirrors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4388911" y="1460992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Monochromator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5896334" y="1209995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Focusing system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6308453" y="1811464"/>
            <a:ext cx="463855" cy="1084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3" idx="2"/>
          </p:cNvCxnSpPr>
          <p:nvPr/>
        </p:nvCxnSpPr>
        <p:spPr>
          <a:xfrm>
            <a:off x="6772308" y="1811464"/>
            <a:ext cx="656984" cy="688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429292" y="1857468"/>
            <a:ext cx="50468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 17"/>
          <p:cNvSpPr/>
          <p:nvPr/>
        </p:nvSpPr>
        <p:spPr>
          <a:xfrm>
            <a:off x="7436683" y="1849035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Sample</a:t>
            </a:r>
          </a:p>
        </p:txBody>
      </p:sp>
      <p:sp>
        <p:nvSpPr>
          <p:cNvPr id="86" name="Rectángulo 17"/>
          <p:cNvSpPr/>
          <p:nvPr/>
        </p:nvSpPr>
        <p:spPr>
          <a:xfrm>
            <a:off x="6098845" y="211802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KB mirrors</a:t>
            </a:r>
          </a:p>
        </p:txBody>
      </p:sp>
      <p:sp>
        <p:nvSpPr>
          <p:cNvPr id="95" name="Oval 94"/>
          <p:cNvSpPr/>
          <p:nvPr/>
        </p:nvSpPr>
        <p:spPr>
          <a:xfrm>
            <a:off x="2168698" y="2304592"/>
            <a:ext cx="902191" cy="5232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ángulo 17"/>
          <p:cNvSpPr/>
          <p:nvPr/>
        </p:nvSpPr>
        <p:spPr>
          <a:xfrm>
            <a:off x="7224213" y="3707012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Projected size at </a:t>
            </a:r>
          </a:p>
          <a:p>
            <a:r>
              <a:rPr lang="en-US" sz="1200" dirty="0"/>
              <a:t>downstream element (</a:t>
            </a:r>
            <a:r>
              <a:rPr lang="en-US" sz="1200" i="1" dirty="0"/>
              <a:t>A</a:t>
            </a:r>
            <a:r>
              <a:rPr lang="en-US" sz="1200" dirty="0"/>
              <a:t>)</a:t>
            </a:r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588313" y="4432940"/>
            <a:ext cx="254813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801032" y="4294441"/>
            <a:ext cx="212269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/>
              <a:t>Distance from the source (</a:t>
            </a:r>
            <a:r>
              <a:rPr lang="en-US" sz="1200" i="1" dirty="0"/>
              <a:t>d</a:t>
            </a:r>
            <a:r>
              <a:rPr lang="en-US" sz="1200" dirty="0"/>
              <a:t>)</a:t>
            </a:r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564744"/>
            <a:ext cx="655813" cy="371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858774" y="3330074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Aperture (</a:t>
            </a:r>
            <a:r>
              <a:rPr lang="en-US" sz="1200" i="1" dirty="0"/>
              <a:t>a</a:t>
            </a:r>
            <a:r>
              <a:rPr lang="en-US" sz="1200" dirty="0"/>
              <a:t>)</a:t>
            </a:r>
          </a:p>
        </p:txBody>
      </p:sp>
      <p:sp>
        <p:nvSpPr>
          <p:cNvPr id="96" name="Left Brace 95"/>
          <p:cNvSpPr/>
          <p:nvPr/>
        </p:nvSpPr>
        <p:spPr>
          <a:xfrm rot="10800000">
            <a:off x="7154475" y="3707012"/>
            <a:ext cx="96127" cy="4590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600107" y="4712325"/>
            <a:ext cx="6318055" cy="143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697785" y="4588161"/>
            <a:ext cx="214834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/>
              <a:t>Distance from the source (</a:t>
            </a:r>
            <a:r>
              <a:rPr lang="en-US" sz="1200" i="1" dirty="0"/>
              <a:t>D</a:t>
            </a:r>
            <a:r>
              <a:rPr lang="en-US" sz="1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809376" y="3468573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80103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Filter (window)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05502"/>
            <a:ext cx="3448526" cy="247650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128760" y="1123596"/>
            <a:ext cx="2359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Filters of different thickness</a:t>
            </a:r>
          </a:p>
        </p:txBody>
      </p:sp>
      <p:sp>
        <p:nvSpPr>
          <p:cNvPr id="9" name="Rectángulo 17"/>
          <p:cNvSpPr/>
          <p:nvPr/>
        </p:nvSpPr>
        <p:spPr>
          <a:xfrm>
            <a:off x="5940152" y="1123595"/>
            <a:ext cx="2339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Filters of different materials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499311"/>
            <a:ext cx="3442335" cy="2482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Heat load on filters @ 23 m with a projection of 2 mm x 1 mm: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697260"/>
            <a:ext cx="1464370" cy="586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4" y="1442299"/>
            <a:ext cx="3402279" cy="2206884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726664" y="275439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U42-EBS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06599" y="2530571"/>
            <a:ext cx="66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09" y="1407646"/>
            <a:ext cx="3456384" cy="230080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96386"/>
              </p:ext>
            </p:extLst>
          </p:nvPr>
        </p:nvGraphicFramePr>
        <p:xfrm>
          <a:off x="4949801" y="4039519"/>
          <a:ext cx="36004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Material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Thickness [</a:t>
                      </a:r>
                      <a:r>
                        <a:rPr lang="en-US" sz="1100" dirty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100" dirty="0"/>
                        <a:t>m]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Absorbed Power [W]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Be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Diamond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971600" y="4589206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680322" y="3640362"/>
            <a:ext cx="13161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thickness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086370" y="5083610"/>
            <a:ext cx="22277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material &amp; density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82578" y="4251633"/>
            <a:ext cx="11977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169344" y="4137336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51004" y="4050241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334134" y="4050242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214074" y="3932290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322086" y="392796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32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Heat load on filters @ 23 m with a projection of 2 mm x 1 mm: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1" y="1970543"/>
            <a:ext cx="3824288" cy="2331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70543"/>
            <a:ext cx="3834662" cy="2344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331640" y="1556296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Be (300 </a:t>
            </a:r>
            <a:r>
              <a:rPr lang="en-US" sz="140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>
                <a:solidFill>
                  <a:srgbClr val="002060"/>
                </a:solidFill>
              </a:rPr>
              <a:t>m)</a:t>
            </a:r>
          </a:p>
        </p:txBody>
      </p:sp>
      <p:sp>
        <p:nvSpPr>
          <p:cNvPr id="16" name="Rectángulo 17"/>
          <p:cNvSpPr/>
          <p:nvPr/>
        </p:nvSpPr>
        <p:spPr>
          <a:xfrm>
            <a:off x="5509990" y="1556297"/>
            <a:ext cx="1670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Diamond (300 </a:t>
            </a:r>
            <a:r>
              <a:rPr lang="en-US" sz="140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>
                <a:solidFill>
                  <a:srgbClr val="002060"/>
                </a:solidFill>
              </a:rPr>
              <a:t>m)</a:t>
            </a:r>
          </a:p>
        </p:txBody>
      </p:sp>
    </p:spTree>
    <p:extLst>
      <p:ext uri="{BB962C8B-B14F-4D97-AF65-F5344CB8AC3E}">
        <p14:creationId xmlns:p14="http://schemas.microsoft.com/office/powerpoint/2010/main" val="3704656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be 125"/>
          <p:cNvSpPr/>
          <p:nvPr/>
        </p:nvSpPr>
        <p:spPr>
          <a:xfrm rot="20486284">
            <a:off x="5909790" y="3891999"/>
            <a:ext cx="1539836" cy="403162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89" y="1796457"/>
            <a:ext cx="467432" cy="28105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14" y="1666865"/>
            <a:ext cx="413438" cy="274652"/>
          </a:xfrm>
          <a:prstGeom prst="rect">
            <a:avLst/>
          </a:prstGeom>
        </p:spPr>
      </p:pic>
      <p:sp>
        <p:nvSpPr>
          <p:cNvPr id="69" name="Cube 68"/>
          <p:cNvSpPr/>
          <p:nvPr/>
        </p:nvSpPr>
        <p:spPr>
          <a:xfrm rot="19705693">
            <a:off x="4648929" y="1791388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be 58"/>
          <p:cNvSpPr/>
          <p:nvPr/>
        </p:nvSpPr>
        <p:spPr>
          <a:xfrm rot="20838084">
            <a:off x="3499811" y="1983083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2717611" y="18899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2753431" y="20304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1860043" y="2034804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24223" y="1894264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Optical components that could be present in a beamline:</a:t>
            </a:r>
          </a:p>
        </p:txBody>
      </p:sp>
      <p:grpSp>
        <p:nvGrpSpPr>
          <p:cNvPr id="14" name="Grupo 12"/>
          <p:cNvGrpSpPr/>
          <p:nvPr/>
        </p:nvGrpSpPr>
        <p:grpSpPr>
          <a:xfrm>
            <a:off x="925335" y="1894264"/>
            <a:ext cx="478522" cy="113267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926725" y="2039476"/>
            <a:ext cx="489773" cy="121787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06943" y="2023386"/>
            <a:ext cx="2577933" cy="9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458409" y="1629283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16932" y="1936983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70281" y="1920254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 17"/>
          <p:cNvSpPr/>
          <p:nvPr/>
        </p:nvSpPr>
        <p:spPr>
          <a:xfrm>
            <a:off x="1626049" y="1353181"/>
            <a:ext cx="949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Front end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610320" y="19326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2763669" y="19159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be 12"/>
          <p:cNvSpPr/>
          <p:nvPr/>
        </p:nvSpPr>
        <p:spPr>
          <a:xfrm>
            <a:off x="2289546" y="1907361"/>
            <a:ext cx="72008" cy="216024"/>
          </a:xfrm>
          <a:prstGeom prst="cube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/>
          <p:cNvSpPr/>
          <p:nvPr/>
        </p:nvSpPr>
        <p:spPr>
          <a:xfrm rot="16200000">
            <a:off x="2032003" y="1422812"/>
            <a:ext cx="137393" cy="6414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ángulo 17"/>
          <p:cNvSpPr/>
          <p:nvPr/>
        </p:nvSpPr>
        <p:spPr>
          <a:xfrm>
            <a:off x="933194" y="2322364"/>
            <a:ext cx="1242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Water-cooled</a:t>
            </a:r>
          </a:p>
          <a:p>
            <a:r>
              <a:rPr lang="en-US" sz="1400" dirty="0"/>
              <a:t>slits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617338" y="2190087"/>
            <a:ext cx="259829" cy="21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2325551" y="2195526"/>
            <a:ext cx="95873" cy="25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02878" y="1895281"/>
            <a:ext cx="1027351" cy="2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be 61"/>
          <p:cNvSpPr/>
          <p:nvPr/>
        </p:nvSpPr>
        <p:spPr>
          <a:xfrm rot="20838084">
            <a:off x="3789733" y="1788518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Connector 62"/>
          <p:cNvCxnSpPr>
            <a:endCxn id="62" idx="3"/>
          </p:cNvCxnSpPr>
          <p:nvPr/>
        </p:nvCxnSpPr>
        <p:spPr>
          <a:xfrm flipV="1">
            <a:off x="3680984" y="1913320"/>
            <a:ext cx="288291" cy="111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ángulo 17"/>
          <p:cNvSpPr/>
          <p:nvPr/>
        </p:nvSpPr>
        <p:spPr>
          <a:xfrm>
            <a:off x="2165250" y="2387573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Windows</a:t>
            </a:r>
          </a:p>
        </p:txBody>
      </p:sp>
      <p:sp>
        <p:nvSpPr>
          <p:cNvPr id="66" name="Rectángulo 17"/>
          <p:cNvSpPr/>
          <p:nvPr/>
        </p:nvSpPr>
        <p:spPr>
          <a:xfrm>
            <a:off x="2664234" y="135513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Primary slits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4876106" y="1915929"/>
            <a:ext cx="1437650" cy="40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be 72"/>
          <p:cNvSpPr/>
          <p:nvPr/>
        </p:nvSpPr>
        <p:spPr>
          <a:xfrm rot="19705693">
            <a:off x="4724044" y="1822473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ángulo 17"/>
          <p:cNvSpPr/>
          <p:nvPr/>
        </p:nvSpPr>
        <p:spPr>
          <a:xfrm>
            <a:off x="3491880" y="2233424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Primary mirrors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4388911" y="1460992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Monochromator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5896334" y="1209995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Focusing system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6308453" y="1811464"/>
            <a:ext cx="463855" cy="1084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3" idx="2"/>
          </p:cNvCxnSpPr>
          <p:nvPr/>
        </p:nvCxnSpPr>
        <p:spPr>
          <a:xfrm>
            <a:off x="6772308" y="1811464"/>
            <a:ext cx="656984" cy="688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429292" y="1857468"/>
            <a:ext cx="50468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 17"/>
          <p:cNvSpPr/>
          <p:nvPr/>
        </p:nvSpPr>
        <p:spPr>
          <a:xfrm>
            <a:off x="7436683" y="1849035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Sample</a:t>
            </a:r>
          </a:p>
        </p:txBody>
      </p:sp>
      <p:sp>
        <p:nvSpPr>
          <p:cNvPr id="86" name="Rectángulo 17"/>
          <p:cNvSpPr/>
          <p:nvPr/>
        </p:nvSpPr>
        <p:spPr>
          <a:xfrm>
            <a:off x="6098845" y="211802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KB mirrors</a:t>
            </a:r>
          </a:p>
        </p:txBody>
      </p:sp>
      <p:sp>
        <p:nvSpPr>
          <p:cNvPr id="95" name="Oval 94"/>
          <p:cNvSpPr/>
          <p:nvPr/>
        </p:nvSpPr>
        <p:spPr>
          <a:xfrm>
            <a:off x="3384232" y="2167738"/>
            <a:ext cx="1547808" cy="51199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618696"/>
            <a:ext cx="357452" cy="31783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437150" y="3330073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Aperture (</a:t>
            </a:r>
            <a:r>
              <a:rPr lang="en-US" sz="1200" i="1" dirty="0"/>
              <a:t>a</a:t>
            </a:r>
            <a:r>
              <a:rPr lang="en-US" sz="1200" dirty="0"/>
              <a:t>)</a:t>
            </a:r>
          </a:p>
        </p:txBody>
      </p:sp>
      <p:sp>
        <p:nvSpPr>
          <p:cNvPr id="100" name="Cube 99"/>
          <p:cNvSpPr/>
          <p:nvPr/>
        </p:nvSpPr>
        <p:spPr>
          <a:xfrm>
            <a:off x="4520786" y="3476615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25129" y="2833819"/>
            <a:ext cx="1806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Absorption by filters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21813" y="3236097"/>
            <a:ext cx="0" cy="18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6348404" y="4357882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Absorption power by mirror</a:t>
            </a:r>
          </a:p>
        </p:txBody>
      </p:sp>
    </p:spTree>
    <p:extLst>
      <p:ext uri="{BB962C8B-B14F-4D97-AF65-F5344CB8AC3E}">
        <p14:creationId xmlns:p14="http://schemas.microsoft.com/office/powerpoint/2010/main" val="1913461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8" name="Rectángulo 17"/>
          <p:cNvSpPr/>
          <p:nvPr/>
        </p:nvSpPr>
        <p:spPr>
          <a:xfrm>
            <a:off x="971600" y="1123594"/>
            <a:ext cx="2658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Same material, different angles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580112" y="1123595"/>
            <a:ext cx="2598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Same angle, different coatings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3" y="1743723"/>
            <a:ext cx="3555153" cy="2553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53975"/>
            <a:ext cx="3672408" cy="26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7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7" y="1353227"/>
            <a:ext cx="3564911" cy="23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3183" y="1723158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539552" y="1461073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Harmonic</a:t>
            </a:r>
          </a:p>
        </p:txBody>
      </p:sp>
      <p:sp>
        <p:nvSpPr>
          <p:cNvPr id="15" name="Rectángulo 17"/>
          <p:cNvSpPr/>
          <p:nvPr/>
        </p:nvSpPr>
        <p:spPr>
          <a:xfrm>
            <a:off x="1011746" y="2065362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Harmonic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0001" y="1909247"/>
            <a:ext cx="1512168" cy="41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82" y="877526"/>
            <a:ext cx="2976837" cy="228794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767759" y="944716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724128" y="682631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Harmonic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530" y="3262232"/>
            <a:ext cx="2996309" cy="2221680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6055791" y="3475951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Harmonic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912741" y="3427876"/>
            <a:ext cx="171427" cy="14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59045" y="2219250"/>
            <a:ext cx="159258" cy="3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774597" y="3376888"/>
            <a:ext cx="1460715" cy="46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404780" y="804358"/>
            <a:ext cx="3918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Example of reflection, primarily mirrors @ 30 m</a:t>
            </a:r>
          </a:p>
        </p:txBody>
      </p:sp>
      <p:sp>
        <p:nvSpPr>
          <p:cNvPr id="31" name="Rectángulo 17"/>
          <p:cNvSpPr/>
          <p:nvPr/>
        </p:nvSpPr>
        <p:spPr>
          <a:xfrm>
            <a:off x="6595736" y="1154008"/>
            <a:ext cx="16578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Absorbed power 113 W</a:t>
            </a:r>
          </a:p>
        </p:txBody>
      </p:sp>
      <p:sp>
        <p:nvSpPr>
          <p:cNvPr id="40" name="Rectángulo 17"/>
          <p:cNvSpPr/>
          <p:nvPr/>
        </p:nvSpPr>
        <p:spPr>
          <a:xfrm>
            <a:off x="6552013" y="3783728"/>
            <a:ext cx="1579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Absorbed power 52 W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34" y="4021124"/>
            <a:ext cx="1472022" cy="13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73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absorbed by a mirror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Heat load on mirrors @ 30 m: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9" y="1970542"/>
            <a:ext cx="3745706" cy="2320766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619672" y="1547911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Si (7 mrad)</a:t>
            </a:r>
          </a:p>
        </p:txBody>
      </p:sp>
      <p:sp>
        <p:nvSpPr>
          <p:cNvPr id="11" name="Rectángulo 17"/>
          <p:cNvSpPr/>
          <p:nvPr/>
        </p:nvSpPr>
        <p:spPr>
          <a:xfrm>
            <a:off x="5509990" y="1556297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Diamond (100 </a:t>
            </a:r>
            <a:r>
              <a:rPr lang="en-US" sz="140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>
                <a:solidFill>
                  <a:srgbClr val="002060"/>
                </a:solidFill>
              </a:rPr>
              <a:t>m) + Rh (3 mrad)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559" y="2050332"/>
            <a:ext cx="3777139" cy="23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9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Transport of power in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701" y="1417340"/>
            <a:ext cx="6157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692"/>
                </a:solidFill>
              </a:rPr>
              <a:t>Outline:</a:t>
            </a:r>
          </a:p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Introduction to ray tracing</a:t>
            </a:r>
          </a:p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Simulation of a beamline: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Undulator Source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Mirror focusing (KB): size at sample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Effect of aberrations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Source dimensions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Double-crystal monochromator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Energy resolution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Crystal coupling: (+,-) (+,+)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Flux and power that arrive to the sample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2535C8-C737-4870-9E8C-C66A36ED75D6}"/>
              </a:ext>
            </a:extLst>
          </p:cNvPr>
          <p:cNvGrpSpPr/>
          <p:nvPr/>
        </p:nvGrpSpPr>
        <p:grpSpPr>
          <a:xfrm>
            <a:off x="6876256" y="1801240"/>
            <a:ext cx="1944216" cy="2478422"/>
            <a:chOff x="6928050" y="2647946"/>
            <a:chExt cx="1944216" cy="24784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896503-D7F3-4E00-9429-A228D6EBB671}"/>
                </a:ext>
              </a:extLst>
            </p:cNvPr>
            <p:cNvSpPr txBox="1"/>
            <p:nvPr/>
          </p:nvSpPr>
          <p:spPr>
            <a:xfrm>
              <a:off x="6959144" y="4603007"/>
              <a:ext cx="188202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9D09B"/>
                  </a:solidFill>
                </a:rPr>
                <a:t>shadowOui</a:t>
              </a:r>
              <a:endParaRPr lang="en-US" sz="2400" b="1" dirty="0">
                <a:solidFill>
                  <a:srgbClr val="F9D09B"/>
                </a:solidFill>
              </a:endParaRPr>
            </a:p>
          </p:txBody>
        </p:sp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2A849122-0563-4746-BEF5-1E20E3B9C891}"/>
                </a:ext>
              </a:extLst>
            </p:cNvPr>
            <p:cNvSpPr/>
            <p:nvPr/>
          </p:nvSpPr>
          <p:spPr>
            <a:xfrm>
              <a:off x="6928050" y="4541312"/>
              <a:ext cx="1944216" cy="585056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C03AFD-3853-4FA9-94D3-B785A355C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41860" y="2647946"/>
              <a:ext cx="1213008" cy="1780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Multilayers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6692"/>
            <a:ext cx="2109651" cy="1091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1050" dirty="0"/>
                            <m:t> </m:t>
                          </m:r>
                          <m:r>
                            <a:rPr lang="en-US" sz="10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985292"/>
            <a:ext cx="2952328" cy="186718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079204" y="1141417"/>
            <a:ext cx="15327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[W(2.5)/Si(2.5)]</a:t>
            </a:r>
            <a:r>
              <a:rPr lang="en-GB" sz="1400" baseline="-25000" dirty="0"/>
              <a:t>50</a:t>
            </a:r>
          </a:p>
          <a:p>
            <a:endParaRPr lang="en-US" sz="1400" dirty="0"/>
          </a:p>
          <a:p>
            <a:r>
              <a:rPr lang="en-US" sz="1400" dirty="0"/>
              <a:t>1.4</a:t>
            </a:r>
            <a:r>
              <a:rPr lang="en-US" sz="1400" baseline="30000" dirty="0"/>
              <a:t>o</a:t>
            </a:r>
            <a:endParaRPr lang="en-GB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010156"/>
            <a:ext cx="2876753" cy="21366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63" y="3361556"/>
            <a:ext cx="2880217" cy="185413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283968" y="2917316"/>
            <a:ext cx="36004" cy="32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79146" y="2459750"/>
            <a:ext cx="269070" cy="4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607" y="754170"/>
            <a:ext cx="542306" cy="6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Multilayers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51720" y="768796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[W(2.5)/Si(2.5)]</a:t>
            </a:r>
            <a:r>
              <a:rPr lang="en-GB" sz="1400" baseline="-25000" dirty="0"/>
              <a:t>10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80" y="1561356"/>
            <a:ext cx="8013512" cy="30947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607" y="754170"/>
            <a:ext cx="542306" cy="6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Crystals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52" y="1222571"/>
            <a:ext cx="432048" cy="532233"/>
          </a:xfrm>
          <a:prstGeom prst="rect">
            <a:avLst/>
          </a:prstGeom>
        </p:spPr>
      </p:pic>
      <p:pic>
        <p:nvPicPr>
          <p:cNvPr id="8" name="Picture 7" descr="spie_crys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4943" y="1295120"/>
            <a:ext cx="1440160" cy="1385071"/>
          </a:xfrm>
          <a:prstGeom prst="rect">
            <a:avLst/>
          </a:prstGeom>
          <a:noFill/>
        </p:spPr>
      </p:pic>
      <p:sp>
        <p:nvSpPr>
          <p:cNvPr id="9" name="Rectángulo 17"/>
          <p:cNvSpPr/>
          <p:nvPr/>
        </p:nvSpPr>
        <p:spPr>
          <a:xfrm>
            <a:off x="2051720" y="1018470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Bragg or reflection</a:t>
            </a:r>
          </a:p>
        </p:txBody>
      </p:sp>
      <p:sp>
        <p:nvSpPr>
          <p:cNvPr id="10" name="Rectángulo 17"/>
          <p:cNvSpPr/>
          <p:nvPr/>
        </p:nvSpPr>
        <p:spPr>
          <a:xfrm>
            <a:off x="5688144" y="987343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Laue or transmission</a:t>
            </a:r>
          </a:p>
        </p:txBody>
      </p:sp>
      <p:pic>
        <p:nvPicPr>
          <p:cNvPr id="11" name="Picture 4" descr="spie_crys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3646" y="1326247"/>
            <a:ext cx="1232709" cy="1425020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2872859"/>
            <a:ext cx="3240360" cy="205858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47664" y="3151541"/>
            <a:ext cx="69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/>
              <a:t>Si (111)</a:t>
            </a:r>
          </a:p>
          <a:p>
            <a:r>
              <a:rPr lang="es-MX" sz="1200" dirty="0"/>
              <a:t>10 keV</a:t>
            </a:r>
            <a:endParaRPr lang="en-GB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2819581"/>
            <a:ext cx="3312368" cy="213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435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8026"/>
            <a:ext cx="3336032" cy="2131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Crystals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2" y="1222571"/>
            <a:ext cx="432048" cy="5322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87624" y="2497460"/>
            <a:ext cx="69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/>
              <a:t>Si (111)</a:t>
            </a:r>
          </a:p>
          <a:p>
            <a:r>
              <a:rPr lang="es-MX" sz="1200" dirty="0"/>
              <a:t>22 keV</a:t>
            </a:r>
            <a:endParaRPr lang="en-GB" sz="1200" dirty="0"/>
          </a:p>
        </p:txBody>
      </p:sp>
      <p:sp>
        <p:nvSpPr>
          <p:cNvPr id="15" name="Rectangle 14"/>
          <p:cNvSpPr/>
          <p:nvPr/>
        </p:nvSpPr>
        <p:spPr>
          <a:xfrm>
            <a:off x="6372200" y="1754804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err="1"/>
              <a:t>Rocking</a:t>
            </a:r>
            <a:r>
              <a:rPr lang="es-MX" sz="1200" dirty="0"/>
              <a:t> curve</a:t>
            </a:r>
            <a:endParaRPr lang="en-GB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29" y="2281436"/>
            <a:ext cx="3096344" cy="22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47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47" y="2632921"/>
            <a:ext cx="467432" cy="28105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72" y="2503329"/>
            <a:ext cx="413438" cy="274652"/>
          </a:xfrm>
          <a:prstGeom prst="rect">
            <a:avLst/>
          </a:prstGeom>
        </p:spPr>
      </p:pic>
      <p:sp>
        <p:nvSpPr>
          <p:cNvPr id="69" name="Cube 68"/>
          <p:cNvSpPr/>
          <p:nvPr/>
        </p:nvSpPr>
        <p:spPr>
          <a:xfrm rot="19705693">
            <a:off x="4920887" y="2627852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be 58"/>
          <p:cNvSpPr/>
          <p:nvPr/>
        </p:nvSpPr>
        <p:spPr>
          <a:xfrm rot="20838084">
            <a:off x="3771769" y="2819547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2989569" y="2726403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025389" y="2866943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132001" y="2871268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2096181" y="273072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Photon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Optical components that could be present in a beamline:</a:t>
            </a:r>
          </a:p>
        </p:txBody>
      </p:sp>
      <p:grpSp>
        <p:nvGrpSpPr>
          <p:cNvPr id="14" name="Grupo 12"/>
          <p:cNvGrpSpPr/>
          <p:nvPr/>
        </p:nvGrpSpPr>
        <p:grpSpPr>
          <a:xfrm>
            <a:off x="1197293" y="2730728"/>
            <a:ext cx="478522" cy="113267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1198683" y="2875940"/>
            <a:ext cx="489773" cy="121787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378901" y="2859850"/>
            <a:ext cx="2577933" cy="9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730367" y="2465747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8890" y="2773447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142239" y="2756718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 17"/>
          <p:cNvSpPr/>
          <p:nvPr/>
        </p:nvSpPr>
        <p:spPr>
          <a:xfrm>
            <a:off x="1898007" y="2189645"/>
            <a:ext cx="949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Front end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882278" y="2769122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3035627" y="2752393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be 12"/>
          <p:cNvSpPr/>
          <p:nvPr/>
        </p:nvSpPr>
        <p:spPr>
          <a:xfrm>
            <a:off x="2561504" y="2743825"/>
            <a:ext cx="72008" cy="216024"/>
          </a:xfrm>
          <a:prstGeom prst="cube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/>
          <p:cNvSpPr/>
          <p:nvPr/>
        </p:nvSpPr>
        <p:spPr>
          <a:xfrm rot="16200000">
            <a:off x="2303961" y="2259276"/>
            <a:ext cx="137393" cy="6414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ángulo 17"/>
          <p:cNvSpPr/>
          <p:nvPr/>
        </p:nvSpPr>
        <p:spPr>
          <a:xfrm>
            <a:off x="1205152" y="3158828"/>
            <a:ext cx="1242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Water-cooled</a:t>
            </a:r>
          </a:p>
          <a:p>
            <a:r>
              <a:rPr lang="en-US" sz="1400" dirty="0"/>
              <a:t>slits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889296" y="3026551"/>
            <a:ext cx="259829" cy="21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2597509" y="3031990"/>
            <a:ext cx="95873" cy="25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074836" y="2731745"/>
            <a:ext cx="1027351" cy="2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be 61"/>
          <p:cNvSpPr/>
          <p:nvPr/>
        </p:nvSpPr>
        <p:spPr>
          <a:xfrm rot="20838084">
            <a:off x="4061691" y="2624982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Connector 62"/>
          <p:cNvCxnSpPr>
            <a:endCxn id="62" idx="3"/>
          </p:cNvCxnSpPr>
          <p:nvPr/>
        </p:nvCxnSpPr>
        <p:spPr>
          <a:xfrm flipV="1">
            <a:off x="3952942" y="2749784"/>
            <a:ext cx="288291" cy="111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ángulo 17"/>
          <p:cNvSpPr/>
          <p:nvPr/>
        </p:nvSpPr>
        <p:spPr>
          <a:xfrm>
            <a:off x="2437208" y="3224037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Windows</a:t>
            </a:r>
          </a:p>
        </p:txBody>
      </p:sp>
      <p:sp>
        <p:nvSpPr>
          <p:cNvPr id="66" name="Rectángulo 17"/>
          <p:cNvSpPr/>
          <p:nvPr/>
        </p:nvSpPr>
        <p:spPr>
          <a:xfrm>
            <a:off x="2936192" y="2191600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Primary slits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5148064" y="2752393"/>
            <a:ext cx="1437650" cy="40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be 72"/>
          <p:cNvSpPr/>
          <p:nvPr/>
        </p:nvSpPr>
        <p:spPr>
          <a:xfrm rot="19705693">
            <a:off x="4996002" y="2658937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ángulo 17"/>
          <p:cNvSpPr/>
          <p:nvPr/>
        </p:nvSpPr>
        <p:spPr>
          <a:xfrm>
            <a:off x="3763838" y="3069888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Primary mirrors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4660869" y="2297456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Monochromator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6168292" y="2046459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Focusing system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6580411" y="2647928"/>
            <a:ext cx="463855" cy="1084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3" idx="2"/>
          </p:cNvCxnSpPr>
          <p:nvPr/>
        </p:nvCxnSpPr>
        <p:spPr>
          <a:xfrm>
            <a:off x="7044266" y="2647928"/>
            <a:ext cx="656984" cy="688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701250" y="2693932"/>
            <a:ext cx="50468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 17"/>
          <p:cNvSpPr/>
          <p:nvPr/>
        </p:nvSpPr>
        <p:spPr>
          <a:xfrm>
            <a:off x="7708641" y="2685499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Sample</a:t>
            </a:r>
          </a:p>
        </p:txBody>
      </p:sp>
      <p:sp>
        <p:nvSpPr>
          <p:cNvPr id="86" name="Rectángulo 17"/>
          <p:cNvSpPr/>
          <p:nvPr/>
        </p:nvSpPr>
        <p:spPr>
          <a:xfrm>
            <a:off x="6370803" y="2954493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KB mirrors</a:t>
            </a:r>
          </a:p>
        </p:txBody>
      </p:sp>
    </p:spTree>
    <p:extLst>
      <p:ext uri="{BB962C8B-B14F-4D97-AF65-F5344CB8AC3E}">
        <p14:creationId xmlns:p14="http://schemas.microsoft.com/office/powerpoint/2010/main" val="381764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Mirror focusing and aberrations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</p:spTree>
    <p:extLst>
      <p:ext uri="{BB962C8B-B14F-4D97-AF65-F5344CB8AC3E}">
        <p14:creationId xmlns:p14="http://schemas.microsoft.com/office/powerpoint/2010/main" val="321766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Mirror errors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</p:spTree>
    <p:extLst>
      <p:ext uri="{BB962C8B-B14F-4D97-AF65-F5344CB8AC3E}">
        <p14:creationId xmlns:p14="http://schemas.microsoft.com/office/powerpoint/2010/main" val="1140176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Monochromator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</p:spTree>
    <p:extLst>
      <p:ext uri="{BB962C8B-B14F-4D97-AF65-F5344CB8AC3E}">
        <p14:creationId xmlns:p14="http://schemas.microsoft.com/office/powerpoint/2010/main" val="96823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Full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</p:spTree>
    <p:extLst>
      <p:ext uri="{BB962C8B-B14F-4D97-AF65-F5344CB8AC3E}">
        <p14:creationId xmlns:p14="http://schemas.microsoft.com/office/powerpoint/2010/main" val="1663272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/>
          <p:nvPr/>
        </p:nvSpPr>
        <p:spPr>
          <a:xfrm>
            <a:off x="5640161" y="1539101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12" y="1536660"/>
            <a:ext cx="467432" cy="28105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37" y="1407068"/>
            <a:ext cx="413438" cy="274652"/>
          </a:xfrm>
          <a:prstGeom prst="rect">
            <a:avLst/>
          </a:prstGeom>
        </p:spPr>
      </p:pic>
      <p:sp>
        <p:nvSpPr>
          <p:cNvPr id="69" name="Cube 68"/>
          <p:cNvSpPr/>
          <p:nvPr/>
        </p:nvSpPr>
        <p:spPr>
          <a:xfrm rot="19705693">
            <a:off x="4542052" y="1531591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be 58"/>
          <p:cNvSpPr/>
          <p:nvPr/>
        </p:nvSpPr>
        <p:spPr>
          <a:xfrm rot="20838084">
            <a:off x="3392934" y="1723286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2610734" y="1630142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2646554" y="1770682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1753166" y="1775007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717346" y="1634467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Calculation of flux at the sample position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Optical components that could be present in a beamline:</a:t>
            </a:r>
          </a:p>
        </p:txBody>
      </p:sp>
      <p:grpSp>
        <p:nvGrpSpPr>
          <p:cNvPr id="14" name="Grupo 12"/>
          <p:cNvGrpSpPr/>
          <p:nvPr/>
        </p:nvGrpSpPr>
        <p:grpSpPr>
          <a:xfrm>
            <a:off x="818458" y="1634467"/>
            <a:ext cx="478522" cy="113267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819848" y="1779679"/>
            <a:ext cx="489773" cy="121787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000066" y="1763589"/>
            <a:ext cx="2577933" cy="9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351532" y="1369486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10055" y="1677186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763404" y="1660457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 17"/>
          <p:cNvSpPr/>
          <p:nvPr/>
        </p:nvSpPr>
        <p:spPr>
          <a:xfrm>
            <a:off x="1519172" y="1093384"/>
            <a:ext cx="949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Front end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503443" y="1672861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2656792" y="1656132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/>
          <p:cNvSpPr/>
          <p:nvPr/>
        </p:nvSpPr>
        <p:spPr>
          <a:xfrm rot="16200000">
            <a:off x="1925126" y="1163015"/>
            <a:ext cx="137393" cy="6414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ángulo 17"/>
          <p:cNvSpPr/>
          <p:nvPr/>
        </p:nvSpPr>
        <p:spPr>
          <a:xfrm>
            <a:off x="846518" y="2149600"/>
            <a:ext cx="1242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Water-cooled</a:t>
            </a:r>
          </a:p>
          <a:p>
            <a:r>
              <a:rPr lang="en-US" sz="1400" dirty="0"/>
              <a:t>slits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510461" y="1930290"/>
            <a:ext cx="259829" cy="21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696001" y="1635484"/>
            <a:ext cx="1027351" cy="2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be 61"/>
          <p:cNvSpPr/>
          <p:nvPr/>
        </p:nvSpPr>
        <p:spPr>
          <a:xfrm rot="20838084">
            <a:off x="3682856" y="1528721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Connector 62"/>
          <p:cNvCxnSpPr>
            <a:endCxn id="62" idx="3"/>
          </p:cNvCxnSpPr>
          <p:nvPr/>
        </p:nvCxnSpPr>
        <p:spPr>
          <a:xfrm flipV="1">
            <a:off x="3574107" y="1653523"/>
            <a:ext cx="288291" cy="111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ángulo 17"/>
          <p:cNvSpPr/>
          <p:nvPr/>
        </p:nvSpPr>
        <p:spPr>
          <a:xfrm>
            <a:off x="2557357" y="1095339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Primary slits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4769229" y="1656132"/>
            <a:ext cx="1437650" cy="40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be 72"/>
          <p:cNvSpPr/>
          <p:nvPr/>
        </p:nvSpPr>
        <p:spPr>
          <a:xfrm rot="19705693">
            <a:off x="4617167" y="1562676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ángulo 17"/>
          <p:cNvSpPr/>
          <p:nvPr/>
        </p:nvSpPr>
        <p:spPr>
          <a:xfrm>
            <a:off x="3385003" y="1973627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Primary mirrors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4162486" y="1179082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Monochromator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6768218" y="1105682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Focusing system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6201576" y="1551667"/>
            <a:ext cx="463855" cy="1084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3" idx="2"/>
          </p:cNvCxnSpPr>
          <p:nvPr/>
        </p:nvCxnSpPr>
        <p:spPr>
          <a:xfrm>
            <a:off x="6665431" y="1551667"/>
            <a:ext cx="656984" cy="688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322415" y="1597671"/>
            <a:ext cx="50468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 17"/>
          <p:cNvSpPr/>
          <p:nvPr/>
        </p:nvSpPr>
        <p:spPr>
          <a:xfrm>
            <a:off x="7329806" y="1589238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Sample</a:t>
            </a:r>
          </a:p>
        </p:txBody>
      </p:sp>
      <p:sp>
        <p:nvSpPr>
          <p:cNvPr id="86" name="Rectángulo 17"/>
          <p:cNvSpPr/>
          <p:nvPr/>
        </p:nvSpPr>
        <p:spPr>
          <a:xfrm>
            <a:off x="5991968" y="1858232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KB mirrors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5675981" y="1679641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/>
          <p:cNvSpPr/>
          <p:nvPr/>
        </p:nvSpPr>
        <p:spPr>
          <a:xfrm>
            <a:off x="5532870" y="1581820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/>
          <p:cNvSpPr/>
          <p:nvPr/>
        </p:nvSpPr>
        <p:spPr>
          <a:xfrm>
            <a:off x="5686219" y="1565091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ángulo 17"/>
          <p:cNvSpPr/>
          <p:nvPr/>
        </p:nvSpPr>
        <p:spPr>
          <a:xfrm>
            <a:off x="5562908" y="788881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KB slits</a:t>
            </a:r>
          </a:p>
          <a:p>
            <a:r>
              <a:rPr lang="en-US" sz="1400" dirty="0"/>
              <a:t>51 m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674557" y="1682420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 133"/>
          <p:cNvSpPr/>
          <p:nvPr/>
        </p:nvSpPr>
        <p:spPr>
          <a:xfrm>
            <a:off x="5684795" y="1567870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401411"/>
            <a:ext cx="4432435" cy="951021"/>
          </a:xfrm>
          <a:prstGeom prst="rect">
            <a:avLst/>
          </a:prstGeom>
        </p:spPr>
      </p:pic>
      <p:cxnSp>
        <p:nvCxnSpPr>
          <p:cNvPr id="135" name="Straight Arrow Connector 134"/>
          <p:cNvCxnSpPr>
            <a:stCxn id="132" idx="2"/>
          </p:cNvCxnSpPr>
          <p:nvPr/>
        </p:nvCxnSpPr>
        <p:spPr>
          <a:xfrm flipH="1">
            <a:off x="5780894" y="1312101"/>
            <a:ext cx="174109" cy="25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094" y="2785489"/>
            <a:ext cx="3151870" cy="2225176"/>
          </a:xfrm>
          <a:prstGeom prst="rect">
            <a:avLst/>
          </a:prstGeom>
        </p:spPr>
      </p:pic>
      <p:sp>
        <p:nvSpPr>
          <p:cNvPr id="136" name="Rectángulo 17"/>
          <p:cNvSpPr/>
          <p:nvPr/>
        </p:nvSpPr>
        <p:spPr>
          <a:xfrm>
            <a:off x="5442190" y="2878191"/>
            <a:ext cx="1293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8.4x10</a:t>
            </a:r>
            <a:r>
              <a:rPr lang="en-US" sz="1400" baseline="30000" dirty="0"/>
              <a:t>13</a:t>
            </a:r>
            <a:r>
              <a:rPr lang="en-US" sz="1400" dirty="0"/>
              <a:t> </a:t>
            </a:r>
            <a:r>
              <a:rPr lang="en-US" sz="1400" dirty="0" err="1"/>
              <a:t>ph</a:t>
            </a:r>
            <a:r>
              <a:rPr lang="en-US" sz="1400" dirty="0"/>
              <a:t>/s </a:t>
            </a:r>
          </a:p>
          <a:p>
            <a:r>
              <a:rPr lang="en-US" sz="1400" dirty="0"/>
              <a:t>5 KeV</a:t>
            </a:r>
          </a:p>
        </p:txBody>
      </p:sp>
    </p:spTree>
    <p:extLst>
      <p:ext uri="{BB962C8B-B14F-4D97-AF65-F5344CB8AC3E}">
        <p14:creationId xmlns:p14="http://schemas.microsoft.com/office/powerpoint/2010/main" val="1427975742"/>
      </p:ext>
    </p:extLst>
  </p:cSld>
  <p:clrMapOvr>
    <a:masterClrMapping/>
  </p:clrMapOvr>
</p:sld>
</file>

<file path=ppt/theme/theme1.xml><?xml version="1.0" encoding="utf-8"?>
<a:theme xmlns:a="http://schemas.openxmlformats.org/drawingml/2006/main" name="ESRF - default">
  <a:themeElements>
    <a:clrScheme name="ESRF">
      <a:dk1>
        <a:sysClr val="windowText" lastClr="000000"/>
      </a:dk1>
      <a:lt1>
        <a:sysClr val="window" lastClr="FFFFFF"/>
      </a:lt1>
      <a:dk2>
        <a:srgbClr val="B7B9BA"/>
      </a:dk2>
      <a:lt2>
        <a:srgbClr val="AF007C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51A026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1022</Words>
  <Application>Microsoft Office PowerPoint</Application>
  <PresentationFormat>On-screen Show (16:10)</PresentationFormat>
  <Paragraphs>303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ITCOfficinaSans LT Book</vt:lpstr>
      <vt:lpstr>Symbol</vt:lpstr>
      <vt:lpstr>Wingdings</vt:lpstr>
      <vt:lpstr>ESRF - default</vt:lpstr>
      <vt:lpstr>PowerPoint Presentation</vt:lpstr>
      <vt:lpstr>PowerPoint Presentation</vt:lpstr>
      <vt:lpstr>Transport of power in a Beamline</vt:lpstr>
      <vt:lpstr>Photon transport on a beamline</vt:lpstr>
      <vt:lpstr>Mirror focusing and aberrations</vt:lpstr>
      <vt:lpstr>Mirror errors</vt:lpstr>
      <vt:lpstr>Monochromator</vt:lpstr>
      <vt:lpstr>Full beamline</vt:lpstr>
      <vt:lpstr>Calculation of flux at the sample position</vt:lpstr>
      <vt:lpstr>More…</vt:lpstr>
      <vt:lpstr>Simulation of source emission</vt:lpstr>
      <vt:lpstr>Undulator emission simulation</vt:lpstr>
      <vt:lpstr>Undulator emission simulation</vt:lpstr>
      <vt:lpstr>Undulator emission simulation</vt:lpstr>
      <vt:lpstr>Undulator emission simulation</vt:lpstr>
      <vt:lpstr>Undulator emission simulation (gap)</vt:lpstr>
      <vt:lpstr>Undulator emission simulation</vt:lpstr>
      <vt:lpstr>Simulation of source emission</vt:lpstr>
      <vt:lpstr>Simulation of source emission</vt:lpstr>
      <vt:lpstr>Undulator power density (Power vs x, y)</vt:lpstr>
      <vt:lpstr>Undulator power density (Power vs x, y)</vt:lpstr>
      <vt:lpstr>Power transport on a beamline</vt:lpstr>
      <vt:lpstr>Filter (window) absorption</vt:lpstr>
      <vt:lpstr>Power absorbed by a filter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Other optical elements in XOPPY</vt:lpstr>
      <vt:lpstr>Other optical elements in XOPPY</vt:lpstr>
      <vt:lpstr>Other optical elements in XOPPY</vt:lpstr>
      <vt:lpstr>Other optical elements in XOPPY</vt:lpstr>
    </vt:vector>
  </TitlesOfParts>
  <Company>E.S.R.F.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 HERRERA Juan</dc:creator>
  <cp:lastModifiedBy>SANCHEZ DEL RIO Manuel</cp:lastModifiedBy>
  <cp:revision>136</cp:revision>
  <dcterms:created xsi:type="dcterms:W3CDTF">2022-02-18T08:25:36Z</dcterms:created>
  <dcterms:modified xsi:type="dcterms:W3CDTF">2022-03-08T16:14:35Z</dcterms:modified>
</cp:coreProperties>
</file>